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8" r:id="rId3"/>
    <p:sldId id="297" r:id="rId4"/>
    <p:sldId id="300" r:id="rId5"/>
    <p:sldId id="282" r:id="rId6"/>
    <p:sldId id="283" r:id="rId7"/>
    <p:sldId id="284" r:id="rId8"/>
    <p:sldId id="285" r:id="rId9"/>
    <p:sldId id="286" r:id="rId10"/>
    <p:sldId id="287" r:id="rId11"/>
    <p:sldId id="288" r:id="rId12"/>
    <p:sldId id="268" r:id="rId13"/>
    <p:sldId id="296" r:id="rId14"/>
    <p:sldId id="292" r:id="rId15"/>
    <p:sldId id="269" r:id="rId16"/>
    <p:sldId id="270" r:id="rId17"/>
    <p:sldId id="266" r:id="rId18"/>
    <p:sldId id="294" r:id="rId19"/>
    <p:sldId id="271" r:id="rId20"/>
    <p:sldId id="272" r:id="rId21"/>
    <p:sldId id="293" r:id="rId22"/>
    <p:sldId id="274" r:id="rId23"/>
    <p:sldId id="275" r:id="rId24"/>
    <p:sldId id="276" r:id="rId25"/>
    <p:sldId id="277" r:id="rId26"/>
    <p:sldId id="281" r:id="rId2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74" autoAdjust="0"/>
  </p:normalViewPr>
  <p:slideViewPr>
    <p:cSldViewPr>
      <p:cViewPr varScale="1">
        <p:scale>
          <a:sx n="72" d="100"/>
          <a:sy n="72"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93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3F890153-B08A-49A5-8E35-CF93A1FC8DA2}" type="slidenum">
              <a:rPr lang="en-CA" smtClean="0"/>
              <a:pPr/>
              <a:t>‹#›</a:t>
            </a:fld>
            <a:endParaRPr lang="en-CA"/>
          </a:p>
        </p:txBody>
      </p:sp>
    </p:spTree>
    <p:extLst>
      <p:ext uri="{BB962C8B-B14F-4D97-AF65-F5344CB8AC3E}">
        <p14:creationId xmlns:p14="http://schemas.microsoft.com/office/powerpoint/2010/main" val="419085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8585FFD-A595-4D41-95E0-E682F2D3675B}" type="datetimeFigureOut">
              <a:rPr lang="en-US" smtClean="0"/>
              <a:pPr/>
              <a:t>3/30/2012</a:t>
            </a:fld>
            <a:endParaRPr lang="en-CA"/>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EE6DEC0-BFEF-483A-82BE-A8371776045D}" type="slidenum">
              <a:rPr lang="en-CA" smtClean="0"/>
              <a:pPr/>
              <a:t>‹#›</a:t>
            </a:fld>
            <a:endParaRPr lang="en-CA"/>
          </a:p>
        </p:txBody>
      </p:sp>
    </p:spTree>
    <p:extLst>
      <p:ext uri="{BB962C8B-B14F-4D97-AF65-F5344CB8AC3E}">
        <p14:creationId xmlns:p14="http://schemas.microsoft.com/office/powerpoint/2010/main" val="2352293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E6DEC0-BFEF-483A-82BE-A8371776045D}" type="slidenum">
              <a:rPr lang="en-CA" smtClean="0"/>
              <a:pPr/>
              <a:t>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5BB6B46-C243-41C9-9895-5A6FC240A141}" type="datetime1">
              <a:rPr lang="en-US" smtClean="0"/>
              <a:pPr/>
              <a:t>3/30/2012</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0D68D70-C80C-4A31-80EA-591BEF404FFD}" type="datetime1">
              <a:rPr lang="en-US" smtClean="0"/>
              <a:pPr/>
              <a:t>3/30/2012</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85FBC9A-B68B-4E2C-ABDE-8AA59B225B19}" type="datetime1">
              <a:rPr lang="en-US" smtClean="0"/>
              <a:pPr/>
              <a:t>3/30/2012</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821E36-74B1-49B9-A171-5A8CB147DC40}" type="datetime1">
              <a:rPr lang="en-US" smtClean="0"/>
              <a:pPr/>
              <a:t>3/30/2012</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88BAD-0808-4CF4-ADEE-B1C47218BC1C}" type="datetime1">
              <a:rPr lang="en-US" smtClean="0"/>
              <a:pPr/>
              <a:t>3/30/2012</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74CF16D-0EF8-48A4-B3C8-7D98C8EB215D}" type="datetime1">
              <a:rPr lang="en-US" smtClean="0"/>
              <a:pPr/>
              <a:t>3/30/2012</a:t>
            </a:fld>
            <a:endParaRPr lang="en-CA"/>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09DF7C8-81BB-4E6C-BA3D-82F23BF9EB15}" type="datetime1">
              <a:rPr lang="en-US" smtClean="0"/>
              <a:pPr/>
              <a:t>3/30/2012</a:t>
            </a:fld>
            <a:endParaRPr lang="en-CA"/>
          </a:p>
        </p:txBody>
      </p:sp>
      <p:sp>
        <p:nvSpPr>
          <p:cNvPr id="8" name="Footer Placeholder 7"/>
          <p:cNvSpPr>
            <a:spLocks noGrp="1"/>
          </p:cNvSpPr>
          <p:nvPr>
            <p:ph type="ftr" sz="quarter" idx="11"/>
          </p:nvPr>
        </p:nvSpPr>
        <p:spPr/>
        <p:txBody>
          <a:bodyPr/>
          <a:lstStyle/>
          <a:p>
            <a:r>
              <a:rPr lang="en-US" smtClean="0"/>
              <a:t>(c) 2010 National Fluid Power Association</a:t>
            </a:r>
            <a:endParaRPr lang="en-CA"/>
          </a:p>
        </p:txBody>
      </p:sp>
      <p:sp>
        <p:nvSpPr>
          <p:cNvPr id="9" name="Slide Number Placeholder 8"/>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A0D172E-D2F6-4337-8CB0-7828956EFAFE}" type="datetime1">
              <a:rPr lang="en-US" smtClean="0"/>
              <a:pPr/>
              <a:t>3/30/2012</a:t>
            </a:fld>
            <a:endParaRPr lang="en-CA"/>
          </a:p>
        </p:txBody>
      </p:sp>
      <p:sp>
        <p:nvSpPr>
          <p:cNvPr id="4" name="Footer Placeholder 3"/>
          <p:cNvSpPr>
            <a:spLocks noGrp="1"/>
          </p:cNvSpPr>
          <p:nvPr>
            <p:ph type="ftr" sz="quarter" idx="11"/>
          </p:nvPr>
        </p:nvSpPr>
        <p:spPr/>
        <p:txBody>
          <a:bodyPr/>
          <a:lstStyle/>
          <a:p>
            <a:r>
              <a:rPr lang="en-US" smtClean="0"/>
              <a:t>(c) 2010 National Fluid Power Association</a:t>
            </a:r>
            <a:endParaRPr lang="en-CA"/>
          </a:p>
        </p:txBody>
      </p:sp>
      <p:sp>
        <p:nvSpPr>
          <p:cNvPr id="5" name="Slide Number Placeholder 4"/>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DCA3-D027-4F66-BB68-75C4DBD6C770}" type="datetime1">
              <a:rPr lang="en-US" smtClean="0"/>
              <a:pPr/>
              <a:t>3/30/2012</a:t>
            </a:fld>
            <a:endParaRPr lang="en-CA"/>
          </a:p>
        </p:txBody>
      </p:sp>
      <p:sp>
        <p:nvSpPr>
          <p:cNvPr id="3" name="Footer Placeholder 2"/>
          <p:cNvSpPr>
            <a:spLocks noGrp="1"/>
          </p:cNvSpPr>
          <p:nvPr>
            <p:ph type="ftr" sz="quarter" idx="11"/>
          </p:nvPr>
        </p:nvSpPr>
        <p:spPr/>
        <p:txBody>
          <a:bodyPr/>
          <a:lstStyle/>
          <a:p>
            <a:r>
              <a:rPr lang="en-US" smtClean="0"/>
              <a:t>(c) 2010 National Fluid Power Association</a:t>
            </a:r>
            <a:endParaRPr lang="en-CA"/>
          </a:p>
        </p:txBody>
      </p:sp>
      <p:sp>
        <p:nvSpPr>
          <p:cNvPr id="4" name="Slide Number Placeholder 3"/>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9EB5B-457B-4065-9978-7D089CBEB0E0}" type="datetime1">
              <a:rPr lang="en-US" smtClean="0"/>
              <a:pPr/>
              <a:t>3/30/2012</a:t>
            </a:fld>
            <a:endParaRPr lang="en-CA"/>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DDE6-6364-46DA-9F1E-069D138A535F}" type="datetime1">
              <a:rPr lang="en-US" smtClean="0"/>
              <a:pPr/>
              <a:t>3/30/2012</a:t>
            </a:fld>
            <a:endParaRPr lang="en-CA"/>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23071-C87D-4693-B09E-D3068D671968}" type="datetime1">
              <a:rPr lang="en-US" smtClean="0"/>
              <a:pPr/>
              <a:t>3/30/2012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2010 National Fluid Power Association</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B751-C1B4-42BB-9042-8FBA94899AD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71480"/>
            <a:ext cx="7772400" cy="928693"/>
          </a:xfrm>
        </p:spPr>
        <p:txBody>
          <a:bodyPr>
            <a:normAutofit/>
          </a:bodyPr>
          <a:lstStyle/>
          <a:p>
            <a:r>
              <a:rPr lang="en-US" sz="3600" dirty="0" smtClean="0">
                <a:latin typeface="Book Antiqua" pitchFamily="18" charset="0"/>
              </a:rPr>
              <a:t>Lifter </a:t>
            </a:r>
            <a:endParaRPr lang="en-CA" sz="3600" dirty="0">
              <a:latin typeface="Book Antiqua" pitchFamily="18" charset="0"/>
            </a:endParaRPr>
          </a:p>
        </p:txBody>
      </p:sp>
      <p:sp>
        <p:nvSpPr>
          <p:cNvPr id="3" name="Subtitle 2"/>
          <p:cNvSpPr>
            <a:spLocks noGrp="1"/>
          </p:cNvSpPr>
          <p:nvPr>
            <p:ph type="subTitle" idx="1"/>
          </p:nvPr>
        </p:nvSpPr>
        <p:spPr>
          <a:xfrm>
            <a:off x="1285852" y="1357298"/>
            <a:ext cx="6400800" cy="714380"/>
          </a:xfrm>
        </p:spPr>
        <p:txBody>
          <a:bodyPr>
            <a:normAutofit/>
          </a:bodyPr>
          <a:lstStyle/>
          <a:p>
            <a:r>
              <a:rPr lang="en-US" sz="2800" dirty="0" smtClean="0">
                <a:latin typeface="Book Antiqua" pitchFamily="18" charset="0"/>
              </a:rPr>
              <a:t>Step-by-step assembly instructions</a:t>
            </a:r>
            <a:endParaRPr lang="en-CA" sz="2800" dirty="0">
              <a:latin typeface="Book Antiqua" pitchFamily="18" charset="0"/>
            </a:endParaRPr>
          </a:p>
        </p:txBody>
      </p:sp>
      <p:pic>
        <p:nvPicPr>
          <p:cNvPr id="5" name="Picture 4" descr="Various 065.jpg"/>
          <p:cNvPicPr>
            <a:picLocks noChangeAspect="1"/>
          </p:cNvPicPr>
          <p:nvPr/>
        </p:nvPicPr>
        <p:blipFill>
          <a:blip r:embed="rId3" cstate="print"/>
          <a:stretch>
            <a:fillRect/>
          </a:stretch>
        </p:blipFill>
        <p:spPr>
          <a:xfrm>
            <a:off x="2915816" y="2060848"/>
            <a:ext cx="3024337" cy="4032449"/>
          </a:xfrm>
          <a:prstGeom prst="rect">
            <a:avLst/>
          </a:prstGeom>
        </p:spPr>
      </p:pic>
      <p:sp>
        <p:nvSpPr>
          <p:cNvPr id="6" name="Footer Placeholder 5"/>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54098"/>
          </a:xfrm>
        </p:spPr>
        <p:txBody>
          <a:bodyPr anchor="t">
            <a:normAutofit fontScale="90000"/>
          </a:bodyPr>
          <a:lstStyle/>
          <a:p>
            <a:r>
              <a:rPr lang="en-CA" sz="1800" dirty="0" smtClean="0">
                <a:latin typeface="Book Antiqua" pitchFamily="18" charset="0"/>
              </a:rPr>
              <a:t>Once the uprights are glued in place and their glue is dry, the second frame can be glued into position. It is “berthed” with the uprights on the first frame and glued in place at each corner. A 4” piece is glued into place “behind” the 8” pieces using 2 corner gussets on each of the two corners</a:t>
            </a:r>
            <a:r>
              <a:rPr lang="en-CA" sz="1600" dirty="0" smtClean="0">
                <a:latin typeface="Book Antiqua" pitchFamily="18" charset="0"/>
              </a:rPr>
              <a:t>. </a:t>
            </a: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pic>
        <p:nvPicPr>
          <p:cNvPr id="4" name="Content Placeholder 3" descr="Various 006.jpg"/>
          <p:cNvPicPr>
            <a:picLocks noGrp="1" noChangeAspect="1"/>
          </p:cNvPicPr>
          <p:nvPr>
            <p:ph idx="1"/>
          </p:nvPr>
        </p:nvPicPr>
        <p:blipFill>
          <a:blip r:embed="rId2" cstate="print"/>
          <a:stretch>
            <a:fillRect/>
          </a:stretch>
        </p:blipFill>
        <p:spPr>
          <a:xfrm>
            <a:off x="1554691" y="1559306"/>
            <a:ext cx="6089143" cy="4566857"/>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082660"/>
          </a:xfrm>
        </p:spPr>
        <p:txBody>
          <a:bodyPr anchor="t">
            <a:normAutofit/>
          </a:bodyPr>
          <a:lstStyle/>
          <a:p>
            <a:pPr lvl="0"/>
            <a:r>
              <a:rPr lang="en-CA" sz="1600" dirty="0" smtClean="0">
                <a:latin typeface="Book Antiqua" pitchFamily="18" charset="0"/>
              </a:rPr>
              <a:t>Glue an axle holder with a hole in it to the structure 2 ½” from the edge furthest from the 8” pieces. First mark the axle holder where the centre of the hole joins the middle of the longest side. Use this to align with the measure of 2 ½” on the structure.</a:t>
            </a:r>
            <a:r>
              <a:rPr lang="en-CA" sz="1600" dirty="0" smtClean="0"/>
              <a:t/>
            </a:r>
            <a:br>
              <a:rPr lang="en-CA" sz="1600" dirty="0" smtClean="0"/>
            </a:br>
            <a:endParaRPr lang="en-CA" sz="1600" dirty="0">
              <a:latin typeface="Book Antiqua" pitchFamily="18" charset="0"/>
            </a:endParaRPr>
          </a:p>
        </p:txBody>
      </p:sp>
      <p:pic>
        <p:nvPicPr>
          <p:cNvPr id="4" name="Content Placeholder 3" descr="Various 007.jpg"/>
          <p:cNvPicPr>
            <a:picLocks noGrp="1" noChangeAspect="1"/>
          </p:cNvPicPr>
          <p:nvPr>
            <p:ph idx="1"/>
          </p:nvPr>
        </p:nvPicPr>
        <p:blipFill>
          <a:blip r:embed="rId2" cstate="print"/>
          <a:stretch>
            <a:fillRect/>
          </a:stretch>
        </p:blipFill>
        <p:spPr>
          <a:xfrm>
            <a:off x="2874764" y="1600200"/>
            <a:ext cx="3394472"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chor="t">
            <a:normAutofit fontScale="90000"/>
          </a:bodyPr>
          <a:lstStyle/>
          <a:p>
            <a:pPr lvl="0"/>
            <a:r>
              <a:rPr lang="en-CA" sz="1800" dirty="0" smtClean="0">
                <a:latin typeface="Book Antiqua" pitchFamily="18" charset="0"/>
              </a:rPr>
              <a:t>Using the same measurement glue another axle holder to the other side of the structure and before it dries check that a dowel or axle, passing through both holes of the axle holders, is perpendicular to the structure and parallel to the 4” piece. Glue an axle holder on the inside of the frame on both sides and use an axle to ensure smooth rotation.</a:t>
            </a:r>
            <a:r>
              <a:rPr lang="en-CA" sz="1600" dirty="0" smtClean="0"/>
              <a:t/>
            </a:r>
            <a:br>
              <a:rPr lang="en-CA" sz="1600" dirty="0" smtClean="0"/>
            </a:br>
            <a:endParaRPr lang="en-CA" sz="1600" dirty="0">
              <a:latin typeface="Book Antiqua" pitchFamily="18" charset="0"/>
            </a:endParaRPr>
          </a:p>
        </p:txBody>
      </p:sp>
      <p:pic>
        <p:nvPicPr>
          <p:cNvPr id="4" name="Content Placeholder 3" descr="Various 053.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796908"/>
          </a:xfrm>
        </p:spPr>
        <p:txBody>
          <a:bodyPr anchor="t">
            <a:normAutofit/>
          </a:bodyPr>
          <a:lstStyle/>
          <a:p>
            <a:r>
              <a:rPr lang="en-CA" sz="1600" dirty="0" smtClean="0">
                <a:latin typeface="Book Antiqua" pitchFamily="18" charset="0"/>
              </a:rPr>
              <a:t>Glue an axle holder onto the outside of an 8” support so that the centre of the hole is 1 ½” from the end and the hole points away from the structure.</a:t>
            </a:r>
            <a:endParaRPr lang="en-CA" sz="1600" dirty="0">
              <a:latin typeface="Book Antiqua" pitchFamily="18" charset="0"/>
            </a:endParaRPr>
          </a:p>
        </p:txBody>
      </p:sp>
      <p:pic>
        <p:nvPicPr>
          <p:cNvPr id="5" name="Content Placeholder 4" descr="Diagram_11.jpg"/>
          <p:cNvPicPr>
            <a:picLocks noGrp="1" noChangeAspect="1"/>
          </p:cNvPicPr>
          <p:nvPr>
            <p:ph idx="1"/>
          </p:nvPr>
        </p:nvPicPr>
        <p:blipFill>
          <a:blip r:embed="rId2" cstate="print"/>
          <a:stretch>
            <a:fillRect/>
          </a:stretch>
        </p:blipFill>
        <p:spPr>
          <a:xfrm>
            <a:off x="2500298" y="1357298"/>
            <a:ext cx="3820369" cy="4768865"/>
          </a:xfrm>
        </p:spPr>
      </p:pic>
      <p:sp>
        <p:nvSpPr>
          <p:cNvPr id="4" name="Footer Placeholder 3"/>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225536"/>
          </a:xfrm>
        </p:spPr>
        <p:txBody>
          <a:bodyPr anchor="t">
            <a:normAutofit fontScale="90000"/>
          </a:bodyPr>
          <a:lstStyle/>
          <a:p>
            <a:r>
              <a:rPr lang="en-CA" sz="1800" dirty="0" smtClean="0">
                <a:latin typeface="Book Antiqua" pitchFamily="18" charset="0"/>
              </a:rPr>
              <a:t>Using the same technique and using a 5”axle to check alignment, glue another axle holder on the opposite side. The axle should also be parallel to the 4” piece. Then glue two other axle holders on the insides of each 8” support. Once again check alignment using a 5” axle.</a:t>
            </a:r>
            <a:r>
              <a:rPr lang="en-CA" sz="1400" dirty="0" smtClean="0"/>
              <a:t/>
            </a:r>
            <a:br>
              <a:rPr lang="en-CA" sz="1400" dirty="0" smtClean="0"/>
            </a:br>
            <a:r>
              <a:rPr lang="en-CA" sz="1600" dirty="0" smtClean="0"/>
              <a:t/>
            </a:r>
            <a:br>
              <a:rPr lang="en-CA" sz="1600" dirty="0" smtClean="0"/>
            </a:br>
            <a:endParaRPr lang="en-CA" sz="1600" dirty="0">
              <a:latin typeface="Book Antiqua" pitchFamily="18" charset="0"/>
            </a:endParaRPr>
          </a:p>
        </p:txBody>
      </p:sp>
      <p:pic>
        <p:nvPicPr>
          <p:cNvPr id="4" name="Content Placeholder 3" descr="Various 009.jpg"/>
          <p:cNvPicPr>
            <a:picLocks noGrp="1" noChangeAspect="1"/>
          </p:cNvPicPr>
          <p:nvPr>
            <p:ph idx="1"/>
          </p:nvPr>
        </p:nvPicPr>
        <p:blipFill>
          <a:blip r:embed="rId2" cstate="print"/>
          <a:stretch>
            <a:fillRect/>
          </a:stretch>
        </p:blipFill>
        <p:spPr>
          <a:xfrm>
            <a:off x="1554691" y="1934355"/>
            <a:ext cx="5589077" cy="4191808"/>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368412"/>
          </a:xfrm>
        </p:spPr>
        <p:txBody>
          <a:bodyPr anchor="t">
            <a:normAutofit fontScale="90000"/>
          </a:bodyPr>
          <a:lstStyle/>
          <a:p>
            <a:r>
              <a:rPr lang="en-CA" sz="1800" dirty="0" smtClean="0">
                <a:latin typeface="Book Antiqua" pitchFamily="18" charset="0"/>
              </a:rPr>
              <a:t>Glue together three 1” pieces using glue between the pieces. Glue a corner triangular gusset to a largest surface, cutting the excess corner and gluing it into the gap. Glue two axle holders to opposite sides and trim. The holes of the axle holders should stand above the larger surface that does not have the corner gusset glued to it. This is the platform that will hold the acting syringe. </a:t>
            </a: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pic>
        <p:nvPicPr>
          <p:cNvPr id="4" name="Content Placeholder 3" descr="Various 054.jpg"/>
          <p:cNvPicPr>
            <a:picLocks noGrp="1" noChangeAspect="1"/>
          </p:cNvPicPr>
          <p:nvPr>
            <p:ph idx="1"/>
          </p:nvPr>
        </p:nvPicPr>
        <p:blipFill>
          <a:blip r:embed="rId2" cstate="print"/>
          <a:stretch>
            <a:fillRect/>
          </a:stretch>
        </p:blipFill>
        <p:spPr>
          <a:xfrm>
            <a:off x="2000232" y="2214554"/>
            <a:ext cx="5231887" cy="3923915"/>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582594"/>
          </a:xfrm>
        </p:spPr>
        <p:txBody>
          <a:bodyPr anchor="t">
            <a:normAutofit/>
          </a:bodyPr>
          <a:lstStyle/>
          <a:p>
            <a:pPr lvl="0"/>
            <a:r>
              <a:rPr lang="en-CA" sz="1600" dirty="0" smtClean="0">
                <a:latin typeface="Book Antiqua" pitchFamily="18" charset="0"/>
              </a:rPr>
              <a:t>Once everything is dry test in the structure using the 5”axle and ensure smooth rotation.</a:t>
            </a:r>
            <a:r>
              <a:rPr lang="en-CA" sz="1600" dirty="0" smtClean="0"/>
              <a:t/>
            </a:r>
            <a:br>
              <a:rPr lang="en-CA" sz="1600" dirty="0" smtClean="0"/>
            </a:br>
            <a:endParaRPr lang="en-CA" sz="1600" dirty="0">
              <a:latin typeface="Book Antiqua" pitchFamily="18" charset="0"/>
            </a:endParaRPr>
          </a:p>
        </p:txBody>
      </p:sp>
      <p:pic>
        <p:nvPicPr>
          <p:cNvPr id="4" name="Content Placeholder 3" descr="Various 055.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868346"/>
          </a:xfrm>
        </p:spPr>
        <p:txBody>
          <a:bodyPr anchor="t">
            <a:normAutofit/>
          </a:bodyPr>
          <a:lstStyle/>
          <a:p>
            <a:pPr lvl="0"/>
            <a:r>
              <a:rPr lang="en-CA" sz="1600" dirty="0" smtClean="0">
                <a:latin typeface="Book Antiqua" pitchFamily="18" charset="0"/>
              </a:rPr>
              <a:t>Make the arm by connecting two 8” pieces and two 1 ½” pieces. Use 8 corner gussets – four on each side.</a:t>
            </a:r>
            <a:r>
              <a:rPr lang="en-CA" sz="1600" dirty="0" smtClean="0"/>
              <a:t/>
            </a:r>
            <a:br>
              <a:rPr lang="en-CA" sz="1600" dirty="0" smtClean="0"/>
            </a:br>
            <a:endParaRPr lang="en-CA" sz="1600" dirty="0">
              <a:latin typeface="Book Antiqua" pitchFamily="18" charset="0"/>
            </a:endParaRPr>
          </a:p>
        </p:txBody>
      </p:sp>
      <p:pic>
        <p:nvPicPr>
          <p:cNvPr id="4" name="Content Placeholder 3" descr="Various 051.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143000"/>
          </a:xfrm>
        </p:spPr>
        <p:txBody>
          <a:bodyPr anchor="t">
            <a:normAutofit fontScale="90000"/>
          </a:bodyPr>
          <a:lstStyle/>
          <a:p>
            <a:pPr lvl="0"/>
            <a:r>
              <a:rPr lang="en-CA" sz="1800" dirty="0" smtClean="0">
                <a:latin typeface="Book Antiqua" pitchFamily="18" charset="0"/>
              </a:rPr>
              <a:t>On this 8” by 2 ¼” frame glue an axle holder in place so that its smallest angle touches the corner of the frame. Use a 5” axle to align and glue another axle holder on the outside of the opposite side. Test that the 5”axle sits across the frame parallel to the shortest end.</a:t>
            </a:r>
            <a:r>
              <a:rPr lang="en-CA" sz="1600" dirty="0" smtClean="0"/>
              <a:t/>
            </a:r>
            <a:br>
              <a:rPr lang="en-CA" sz="1600" dirty="0" smtClean="0"/>
            </a:br>
            <a:endParaRPr lang="en-CA" sz="1600" dirty="0">
              <a:latin typeface="Book Antiqua" pitchFamily="18" charset="0"/>
            </a:endParaRPr>
          </a:p>
        </p:txBody>
      </p:sp>
      <p:pic>
        <p:nvPicPr>
          <p:cNvPr id="8" name="Content Placeholder 7" descr="Item 16.tif"/>
          <p:cNvPicPr>
            <a:picLocks noGrp="1" noChangeAspect="1"/>
          </p:cNvPicPr>
          <p:nvPr>
            <p:ph idx="1"/>
          </p:nvPr>
        </p:nvPicPr>
        <p:blipFill>
          <a:blip r:embed="rId2" cstate="print"/>
          <a:stretch>
            <a:fillRect/>
          </a:stretch>
        </p:blipFill>
        <p:spPr>
          <a:xfrm rot="16200000">
            <a:off x="2583879" y="1273717"/>
            <a:ext cx="3968799" cy="5136093"/>
          </a:xfrm>
        </p:spPr>
      </p:pic>
      <p:sp>
        <p:nvSpPr>
          <p:cNvPr id="4" name="Footer Placeholder 3"/>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428760"/>
          </a:xfrm>
        </p:spPr>
        <p:txBody>
          <a:bodyPr anchor="t">
            <a:normAutofit fontScale="90000"/>
          </a:bodyPr>
          <a:lstStyle/>
          <a:p>
            <a:r>
              <a:rPr lang="en-CA" sz="1800" dirty="0" smtClean="0">
                <a:latin typeface="Book Antiqua" pitchFamily="18" charset="0"/>
              </a:rPr>
              <a:t>Glue another axle holder in place so that its smallest angle touches the other smallest angle of the first axle holder glued to the frame. In the same way and using the 3” axle align and glue in place another axle holder on the outside of the opposite side. Follow by aligning and gluing in place two more axle holders on the inside of the frame. The four axle holders must allow for a smooth rotation by the 3 “axle.</a:t>
            </a: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pic>
        <p:nvPicPr>
          <p:cNvPr id="4" name="Content Placeholder 3" descr="Various 056.jpg"/>
          <p:cNvPicPr>
            <a:picLocks noGrp="1" noChangeAspect="1"/>
          </p:cNvPicPr>
          <p:nvPr>
            <p:ph idx="1"/>
          </p:nvPr>
        </p:nvPicPr>
        <p:blipFill>
          <a:blip r:embed="rId2" cstate="print"/>
          <a:stretch>
            <a:fillRect/>
          </a:stretch>
        </p:blipFill>
        <p:spPr>
          <a:xfrm>
            <a:off x="1554691" y="1880777"/>
            <a:ext cx="5660515" cy="4245386"/>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latin typeface="Book Antiqua" pitchFamily="18" charset="0"/>
              </a:rPr>
              <a:t>Contents of the Workshop-Lifter Kit</a:t>
            </a:r>
            <a:endParaRPr lang="en-CA" sz="2800" dirty="0">
              <a:latin typeface="Book Antiqua" pitchFamily="18" charset="0"/>
            </a:endParaRPr>
          </a:p>
        </p:txBody>
      </p:sp>
      <p:sp>
        <p:nvSpPr>
          <p:cNvPr id="3" name="Content Placeholder 2"/>
          <p:cNvSpPr>
            <a:spLocks noGrp="1"/>
          </p:cNvSpPr>
          <p:nvPr>
            <p:ph idx="1"/>
          </p:nvPr>
        </p:nvSpPr>
        <p:spPr/>
        <p:txBody>
          <a:bodyPr>
            <a:normAutofit/>
          </a:bodyPr>
          <a:lstStyle/>
          <a:p>
            <a:pPr algn="ctr">
              <a:buNone/>
            </a:pPr>
            <a:endParaRPr lang="en-CA" sz="1600" dirty="0" smtClean="0">
              <a:latin typeface="Book Antiqua" pitchFamily="18" charset="0"/>
            </a:endParaRPr>
          </a:p>
          <a:p>
            <a:pPr algn="ctr">
              <a:buNone/>
            </a:pPr>
            <a:r>
              <a:rPr lang="en-CA" sz="1600" dirty="0" smtClean="0">
                <a:latin typeface="Book Antiqua" pitchFamily="18" charset="0"/>
              </a:rPr>
              <a:t>Wooden pieces (⅜” cross-section): 7 X 12”</a:t>
            </a:r>
          </a:p>
          <a:p>
            <a:pPr algn="ctr">
              <a:buNone/>
            </a:pPr>
            <a:r>
              <a:rPr lang="en-CA" sz="1600" dirty="0" smtClean="0">
                <a:latin typeface="Book Antiqua" pitchFamily="18" charset="0"/>
              </a:rPr>
              <a:t>Green corner gussets: 2 cards</a:t>
            </a:r>
          </a:p>
          <a:p>
            <a:pPr algn="ctr">
              <a:buNone/>
            </a:pPr>
            <a:r>
              <a:rPr lang="en-CA" sz="1600" dirty="0" smtClean="0">
                <a:latin typeface="Book Antiqua" pitchFamily="18" charset="0"/>
              </a:rPr>
              <a:t>Syringes, 20cc: 2 (1 has a hole in the plunger)</a:t>
            </a:r>
          </a:p>
          <a:p>
            <a:pPr algn="ctr">
              <a:buNone/>
            </a:pPr>
            <a:r>
              <a:rPr lang="en-CA" sz="1600" dirty="0" smtClean="0">
                <a:latin typeface="Book Antiqua" pitchFamily="18" charset="0"/>
              </a:rPr>
              <a:t>Plastic Tubing: 1 length </a:t>
            </a:r>
          </a:p>
          <a:p>
            <a:pPr algn="ctr">
              <a:buNone/>
            </a:pPr>
            <a:r>
              <a:rPr lang="en-CA" sz="1600" dirty="0" smtClean="0">
                <a:latin typeface="Book Antiqua" pitchFamily="18" charset="0"/>
              </a:rPr>
              <a:t>Wooden dowel, 3/16” diam.: 2 X 5”; 1 X 3”</a:t>
            </a:r>
          </a:p>
          <a:p>
            <a:pPr algn="ctr">
              <a:buNone/>
            </a:pPr>
            <a:r>
              <a:rPr lang="en-CA" sz="1600" dirty="0" smtClean="0">
                <a:latin typeface="Book Antiqua" pitchFamily="18" charset="0"/>
              </a:rPr>
              <a:t>Axle Holders: 16</a:t>
            </a:r>
          </a:p>
          <a:p>
            <a:pPr algn="ctr">
              <a:buNone/>
            </a:pPr>
            <a:r>
              <a:rPr lang="en-CA" sz="1600" dirty="0" smtClean="0">
                <a:latin typeface="Book Antiqua" pitchFamily="18" charset="0"/>
              </a:rPr>
              <a:t>Syringe Holder: 1</a:t>
            </a:r>
          </a:p>
          <a:p>
            <a:pPr algn="ctr">
              <a:buNone/>
            </a:pPr>
            <a:r>
              <a:rPr lang="en-CA" sz="1600" dirty="0" smtClean="0">
                <a:latin typeface="Book Antiqua" pitchFamily="18" charset="0"/>
              </a:rPr>
              <a:t>Mini-washers: 8</a:t>
            </a:r>
          </a:p>
          <a:p>
            <a:pPr algn="ctr">
              <a:buNone/>
            </a:pPr>
            <a:r>
              <a:rPr lang="en-CA" sz="1600" dirty="0" smtClean="0">
                <a:latin typeface="Book Antiqua" pitchFamily="18" charset="0"/>
              </a:rPr>
              <a:t>Stirring Sticks: 2</a:t>
            </a:r>
          </a:p>
          <a:p>
            <a:pPr algn="ctr">
              <a:buNone/>
            </a:pPr>
            <a:r>
              <a:rPr lang="en-CA" sz="1600" dirty="0" smtClean="0">
                <a:latin typeface="Book Antiqua"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54098"/>
          </a:xfrm>
        </p:spPr>
        <p:txBody>
          <a:bodyPr anchor="t">
            <a:normAutofit fontScale="90000"/>
          </a:bodyPr>
          <a:lstStyle/>
          <a:p>
            <a:r>
              <a:rPr lang="en-CA" sz="1800" dirty="0" smtClean="0">
                <a:latin typeface="Book Antiqua" pitchFamily="18" charset="0"/>
              </a:rPr>
              <a:t>There are a number of steps in assembling the mechanism. The first is to identify the syringe that has a hole drilled in its plunger. The 3” axle fits through this hole and should turn in it. The axle and plunger fit between the double axle holders on the 8” arm and the outside, protruding axle is secured using a mini-washer on each end.</a:t>
            </a: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pic>
        <p:nvPicPr>
          <p:cNvPr id="4" name="Content Placeholder 3" descr="Various 057.jpg"/>
          <p:cNvPicPr>
            <a:picLocks noGrp="1" noChangeAspect="1"/>
          </p:cNvPicPr>
          <p:nvPr>
            <p:ph idx="1"/>
          </p:nvPr>
        </p:nvPicPr>
        <p:blipFill>
          <a:blip r:embed="rId2" cstate="print"/>
          <a:stretch>
            <a:fillRect/>
          </a:stretch>
        </p:blipFill>
        <p:spPr>
          <a:xfrm>
            <a:off x="1554691" y="1643050"/>
            <a:ext cx="5977483" cy="448311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chor="t">
            <a:normAutofit fontScale="90000"/>
          </a:bodyPr>
          <a:lstStyle/>
          <a:p>
            <a:pPr lvl="0"/>
            <a:r>
              <a:rPr lang="en-CA" sz="1800" dirty="0" smtClean="0">
                <a:latin typeface="Book Antiqua" pitchFamily="18" charset="0"/>
              </a:rPr>
              <a:t>Remove the backing from the syringe clip to reveal a sticky pad. Carefully place the pad onto the green surface of the platform made from 1”pieces and apply some pressure until the clip is secure. Place the barrel of the syringe into the clip so that the clip aligns with the ’15’  mark or thereabouts and the lip stands proud</a:t>
            </a:r>
            <a:r>
              <a:rPr lang="en-CA" sz="1600" dirty="0" smtClean="0"/>
              <a:t>. </a:t>
            </a:r>
            <a:br>
              <a:rPr lang="en-CA" sz="1600" dirty="0" smtClean="0"/>
            </a:br>
            <a:endParaRPr lang="en-CA" sz="1600" dirty="0">
              <a:latin typeface="Book Antiqua" pitchFamily="18" charset="0"/>
            </a:endParaRPr>
          </a:p>
        </p:txBody>
      </p:sp>
      <p:pic>
        <p:nvPicPr>
          <p:cNvPr id="4" name="Content Placeholder 3" descr="Various 011.jpg"/>
          <p:cNvPicPr>
            <a:picLocks noGrp="1" noChangeAspect="1"/>
          </p:cNvPicPr>
          <p:nvPr>
            <p:ph idx="1"/>
          </p:nvPr>
        </p:nvPicPr>
        <p:blipFill>
          <a:blip r:embed="rId2" cstate="print"/>
          <a:stretch>
            <a:fillRect/>
          </a:stretch>
        </p:blipFill>
        <p:spPr>
          <a:xfrm>
            <a:off x="2286000" y="2034381"/>
            <a:ext cx="4572000" cy="3657600"/>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82660"/>
          </a:xfrm>
        </p:spPr>
        <p:txBody>
          <a:bodyPr anchor="t">
            <a:normAutofit/>
          </a:bodyPr>
          <a:lstStyle/>
          <a:p>
            <a:pPr lvl="0"/>
            <a:r>
              <a:rPr lang="en-CA" sz="1600" dirty="0" smtClean="0">
                <a:latin typeface="Book Antiqua" pitchFamily="18" charset="0"/>
              </a:rPr>
              <a:t>Mount the syringe platform onto the structure so the lip points toward the 8” uprights and the barrel is above the axle. Secure with four mini-washers, two securing the syringe platform and two securing the axle ends on the outside of the structure.</a:t>
            </a:r>
            <a:r>
              <a:rPr lang="en-CA" sz="1600" dirty="0" smtClean="0"/>
              <a:t/>
            </a:r>
            <a:br>
              <a:rPr lang="en-CA" sz="1600" dirty="0" smtClean="0"/>
            </a:br>
            <a:endParaRPr lang="en-CA" sz="1600" dirty="0">
              <a:latin typeface="Book Antiqua" pitchFamily="18" charset="0"/>
            </a:endParaRPr>
          </a:p>
        </p:txBody>
      </p:sp>
      <p:pic>
        <p:nvPicPr>
          <p:cNvPr id="4" name="Content Placeholder 3" descr="Various 059.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chor="t">
            <a:normAutofit fontScale="90000"/>
          </a:bodyPr>
          <a:lstStyle/>
          <a:p>
            <a:pPr lvl="0"/>
            <a:r>
              <a:rPr lang="en-CA" sz="1800" dirty="0" smtClean="0">
                <a:latin typeface="Book Antiqua" pitchFamily="18" charset="0"/>
              </a:rPr>
              <a:t>Carefully insert the plunger into the barrel of the syringe until the holes at the end align with the holes in the axle holders glued to the 8” uprights on the structure. Once aligned, carefully insert the axle through all six holes. The axle is secured with a mini-washer at each end.</a:t>
            </a:r>
            <a:r>
              <a:rPr lang="en-CA" sz="1600" dirty="0" smtClean="0"/>
              <a:t/>
            </a:r>
            <a:br>
              <a:rPr lang="en-CA" sz="1600" dirty="0" smtClean="0"/>
            </a:br>
            <a:endParaRPr lang="en-CA" sz="1600" dirty="0">
              <a:latin typeface="Book Antiqua" pitchFamily="18" charset="0"/>
            </a:endParaRPr>
          </a:p>
        </p:txBody>
      </p:sp>
      <p:pic>
        <p:nvPicPr>
          <p:cNvPr id="4" name="Content Placeholder 3" descr="Various 060.jpg"/>
          <p:cNvPicPr>
            <a:picLocks noGrp="1" noChangeAspect="1"/>
          </p:cNvPicPr>
          <p:nvPr>
            <p:ph idx="1"/>
          </p:nvPr>
        </p:nvPicPr>
        <p:blipFill>
          <a:blip r:embed="rId2" cstate="print"/>
          <a:stretch>
            <a:fillRect/>
          </a:stretch>
        </p:blipFill>
        <p:spPr>
          <a:xfrm>
            <a:off x="2874764" y="1600200"/>
            <a:ext cx="3394472"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nchor="t">
            <a:normAutofit fontScale="90000"/>
          </a:bodyPr>
          <a:lstStyle/>
          <a:p>
            <a:pPr lvl="0"/>
            <a:r>
              <a:rPr lang="en-CA" sz="1800" dirty="0" smtClean="0">
                <a:latin typeface="Book Antiqua" pitchFamily="18" charset="0"/>
              </a:rPr>
              <a:t>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a:t>
            </a:r>
            <a:r>
              <a:rPr lang="en-CA" sz="1600" dirty="0" smtClean="0"/>
              <a:t/>
            </a:r>
            <a:br>
              <a:rPr lang="en-CA" sz="1600" dirty="0" smtClean="0"/>
            </a:br>
            <a:endParaRPr lang="en-CA" sz="1600" dirty="0">
              <a:latin typeface="Book Antiqua" pitchFamily="18" charset="0"/>
            </a:endParaRPr>
          </a:p>
        </p:txBody>
      </p:sp>
      <p:pic>
        <p:nvPicPr>
          <p:cNvPr id="4" name="Content Placeholder 3" descr="Various 061.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39784"/>
          </a:xfrm>
        </p:spPr>
        <p:txBody>
          <a:bodyPr>
            <a:normAutofit/>
          </a:bodyPr>
          <a:lstStyle/>
          <a:p>
            <a:r>
              <a:rPr lang="en-US" sz="1800" dirty="0" smtClean="0">
                <a:latin typeface="Book Antiqua" pitchFamily="18" charset="0"/>
              </a:rPr>
              <a:t>LIFTER - open</a:t>
            </a:r>
            <a:endParaRPr lang="en-CA" sz="1800" dirty="0">
              <a:latin typeface="Book Antiqua" pitchFamily="18" charset="0"/>
            </a:endParaRPr>
          </a:p>
        </p:txBody>
      </p:sp>
      <p:pic>
        <p:nvPicPr>
          <p:cNvPr id="4" name="Content Placeholder 3" descr="Various 062.jpg"/>
          <p:cNvPicPr>
            <a:picLocks noGrp="1" noChangeAspect="1"/>
          </p:cNvPicPr>
          <p:nvPr>
            <p:ph idx="1"/>
          </p:nvPr>
        </p:nvPicPr>
        <p:blipFill>
          <a:blip r:embed="rId2" cstate="print"/>
          <a:stretch>
            <a:fillRect/>
          </a:stretch>
        </p:blipFill>
        <p:spPr>
          <a:xfrm>
            <a:off x="2874764" y="1600200"/>
            <a:ext cx="3394472"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011222"/>
          </a:xfrm>
        </p:spPr>
        <p:txBody>
          <a:bodyPr>
            <a:normAutofit/>
          </a:bodyPr>
          <a:lstStyle/>
          <a:p>
            <a:r>
              <a:rPr lang="en-US" sz="1800" dirty="0" smtClean="0">
                <a:latin typeface="Book Antiqua" pitchFamily="18" charset="0"/>
              </a:rPr>
              <a:t>LIFTER - closed</a:t>
            </a:r>
            <a:endParaRPr lang="en-CA" sz="1800" dirty="0">
              <a:latin typeface="Book Antiqua" pitchFamily="18" charset="0"/>
            </a:endParaRPr>
          </a:p>
        </p:txBody>
      </p:sp>
      <p:pic>
        <p:nvPicPr>
          <p:cNvPr id="4" name="Content Placeholder 3" descr="Various 066.jpg"/>
          <p:cNvPicPr>
            <a:picLocks noGrp="1" noChangeAspect="1"/>
          </p:cNvPicPr>
          <p:nvPr>
            <p:ph idx="1"/>
          </p:nvPr>
        </p:nvPicPr>
        <p:blipFill>
          <a:blip r:embed="rId2" cstate="print"/>
          <a:stretch>
            <a:fillRect/>
          </a:stretch>
        </p:blipFill>
        <p:spPr>
          <a:xfrm>
            <a:off x="2286000" y="2034381"/>
            <a:ext cx="4572000" cy="3657600"/>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Book Antiqua" pitchFamily="18" charset="0"/>
              </a:rPr>
              <a:t>Cutting list for Workshop Lifter</a:t>
            </a:r>
            <a:endParaRPr lang="en-CA" sz="2800" dirty="0">
              <a:latin typeface="Book Antiqua" pitchFamily="18" charset="0"/>
            </a:endParaRPr>
          </a:p>
        </p:txBody>
      </p:sp>
      <p:sp>
        <p:nvSpPr>
          <p:cNvPr id="3" name="Content Placeholder 2"/>
          <p:cNvSpPr>
            <a:spLocks noGrp="1"/>
          </p:cNvSpPr>
          <p:nvPr>
            <p:ph idx="1"/>
          </p:nvPr>
        </p:nvSpPr>
        <p:spPr/>
        <p:txBody>
          <a:bodyPr>
            <a:normAutofit/>
          </a:bodyPr>
          <a:lstStyle/>
          <a:p>
            <a:endParaRPr lang="en-US" sz="2000" dirty="0" smtClean="0">
              <a:latin typeface="Book Antiqua" pitchFamily="18" charset="0"/>
            </a:endParaRPr>
          </a:p>
          <a:p>
            <a:r>
              <a:rPr lang="en-US" sz="1800" dirty="0" smtClean="0">
                <a:latin typeface="Book Antiqua" pitchFamily="18" charset="0"/>
              </a:rPr>
              <a:t>From the 7 pieces provided in each kit measure and mark  the following:</a:t>
            </a:r>
          </a:p>
          <a:p>
            <a:pPr>
              <a:buNone/>
            </a:pPr>
            <a:endParaRPr lang="en-CA" sz="1800" dirty="0" smtClean="0">
              <a:latin typeface="Book Antiqua" pitchFamily="18" charset="0"/>
            </a:endParaRPr>
          </a:p>
          <a:p>
            <a:r>
              <a:rPr lang="en-US" sz="1800" dirty="0" smtClean="0">
                <a:latin typeface="Book Antiqua" pitchFamily="18" charset="0"/>
              </a:rPr>
              <a:t>4 pieces 8” long</a:t>
            </a:r>
            <a:endParaRPr lang="en-CA" sz="1800" dirty="0" smtClean="0">
              <a:latin typeface="Book Antiqua" pitchFamily="18" charset="0"/>
            </a:endParaRPr>
          </a:p>
          <a:p>
            <a:r>
              <a:rPr lang="en-US" sz="1800" dirty="0" smtClean="0">
                <a:latin typeface="Book Antiqua" pitchFamily="18" charset="0"/>
              </a:rPr>
              <a:t>3 pieces 4” long</a:t>
            </a:r>
            <a:endParaRPr lang="en-CA" sz="1800" dirty="0" smtClean="0">
              <a:latin typeface="Book Antiqua" pitchFamily="18" charset="0"/>
            </a:endParaRPr>
          </a:p>
          <a:p>
            <a:r>
              <a:rPr lang="en-US" sz="1800" dirty="0" smtClean="0">
                <a:latin typeface="Book Antiqua" pitchFamily="18" charset="0"/>
              </a:rPr>
              <a:t>2 pieces 3⅝” long</a:t>
            </a:r>
            <a:endParaRPr lang="en-CA" sz="1800" dirty="0" smtClean="0">
              <a:latin typeface="Book Antiqua" pitchFamily="18" charset="0"/>
            </a:endParaRPr>
          </a:p>
          <a:p>
            <a:r>
              <a:rPr lang="en-US" sz="1800" dirty="0" smtClean="0">
                <a:latin typeface="Book Antiqua" pitchFamily="18" charset="0"/>
              </a:rPr>
              <a:t>7 pieces 3¼” long</a:t>
            </a:r>
            <a:endParaRPr lang="en-CA" sz="1800" dirty="0" smtClean="0">
              <a:latin typeface="Book Antiqua" pitchFamily="18" charset="0"/>
            </a:endParaRPr>
          </a:p>
          <a:p>
            <a:r>
              <a:rPr lang="en-US" sz="1800" dirty="0" smtClean="0">
                <a:latin typeface="Book Antiqua" pitchFamily="18" charset="0"/>
              </a:rPr>
              <a:t>2 pieces 1½” long</a:t>
            </a:r>
            <a:endParaRPr lang="en-CA" sz="1800" dirty="0" smtClean="0">
              <a:latin typeface="Book Antiqua" pitchFamily="18" charset="0"/>
            </a:endParaRPr>
          </a:p>
          <a:p>
            <a:r>
              <a:rPr lang="en-US" sz="1800" dirty="0" smtClean="0">
                <a:latin typeface="Book Antiqua" pitchFamily="18" charset="0"/>
              </a:rPr>
              <a:t>3 pieces 1” long</a:t>
            </a:r>
            <a:endParaRPr lang="en-CA" sz="1800" dirty="0" smtClean="0">
              <a:latin typeface="Book Antiqua" pitchFamily="18" charset="0"/>
            </a:endParaRPr>
          </a:p>
          <a:p>
            <a:pPr>
              <a:buNone/>
            </a:pPr>
            <a:r>
              <a:rPr lang="en-US" sz="1800" dirty="0" smtClean="0">
                <a:latin typeface="Book Antiqua" pitchFamily="18" charset="0"/>
              </a:rPr>
              <a:t> </a:t>
            </a:r>
            <a:endParaRPr lang="en-CA" sz="1800" dirty="0" smtClean="0">
              <a:latin typeface="Book Antiqua" pitchFamily="18" charset="0"/>
            </a:endParaRPr>
          </a:p>
          <a:p>
            <a:r>
              <a:rPr lang="en-US" sz="1800" u="sng" dirty="0" smtClean="0">
                <a:latin typeface="Book Antiqua" pitchFamily="18" charset="0"/>
              </a:rPr>
              <a:t>Measure carefully twice, check the measurements again and then cut!</a:t>
            </a:r>
            <a:endParaRPr lang="en-CA" sz="1800" u="sng" dirty="0" smtClean="0">
              <a:latin typeface="Book Antiqua" pitchFamily="18" charset="0"/>
            </a:endParaRPr>
          </a:p>
          <a:p>
            <a:pPr>
              <a:buNone/>
            </a:pPr>
            <a:endParaRPr lang="en-CA" dirty="0"/>
          </a:p>
        </p:txBody>
      </p:sp>
      <p:sp>
        <p:nvSpPr>
          <p:cNvPr id="4" name="Footer Placeholder 3"/>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latin typeface="Book Antiqua" pitchFamily="18" charset="0"/>
              </a:rPr>
              <a:t>Assembly plans for slides 5 - 8</a:t>
            </a:r>
            <a:endParaRPr lang="en-CA" sz="2800" dirty="0">
              <a:latin typeface="Book Antiqua" pitchFamily="18" charset="0"/>
            </a:endParaRPr>
          </a:p>
        </p:txBody>
      </p:sp>
      <p:sp>
        <p:nvSpPr>
          <p:cNvPr id="4" name="Footer Placeholder 3"/>
          <p:cNvSpPr>
            <a:spLocks noGrp="1"/>
          </p:cNvSpPr>
          <p:nvPr>
            <p:ph type="ftr" sz="quarter" idx="11"/>
          </p:nvPr>
        </p:nvSpPr>
        <p:spPr/>
        <p:txBody>
          <a:bodyPr/>
          <a:lstStyle/>
          <a:p>
            <a:r>
              <a:rPr lang="en-US" smtClean="0"/>
              <a:t>(c) 2010 National Fluid Power Association</a:t>
            </a:r>
            <a:endParaRPr lang="en-CA"/>
          </a:p>
        </p:txBody>
      </p:sp>
      <p:pic>
        <p:nvPicPr>
          <p:cNvPr id="7" name="Content Placeholder 6" descr="lifter_plan1.jpg"/>
          <p:cNvPicPr>
            <a:picLocks noGrp="1" noChangeAspect="1"/>
          </p:cNvPicPr>
          <p:nvPr>
            <p:ph idx="1"/>
          </p:nvPr>
        </p:nvPicPr>
        <p:blipFill>
          <a:blip r:embed="rId2" cstate="print"/>
          <a:stretch>
            <a:fillRect/>
          </a:stretch>
        </p:blipFill>
        <p:spPr>
          <a:xfrm>
            <a:off x="1226450" y="1268760"/>
            <a:ext cx="6729925" cy="521895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416220"/>
          </a:xfrm>
        </p:spPr>
        <p:txBody>
          <a:bodyPr anchor="t">
            <a:normAutofit/>
          </a:bodyPr>
          <a:lstStyle/>
          <a:p>
            <a:pPr lvl="0"/>
            <a:r>
              <a:rPr lang="en-CA" sz="1400" dirty="0" smtClean="0">
                <a:latin typeface="Book Antiqua" pitchFamily="18" charset="0"/>
              </a:rPr>
              <a:t>Glue a 3 ¼” piece to another 3 ¼” piece and then glue a 3⅝” piece to a 4” piece to form two “L” shapes. The smaller “L” will measure 3¼” by 3⅝” externally and the larger “L” will measure 4” by 4” externally.</a:t>
            </a:r>
            <a:br>
              <a:rPr lang="en-CA" sz="1400" dirty="0" smtClean="0">
                <a:latin typeface="Book Antiqua" pitchFamily="18" charset="0"/>
              </a:rPr>
            </a:br>
            <a:r>
              <a:rPr lang="en-CA" sz="1400" dirty="0" smtClean="0">
                <a:latin typeface="Book Antiqua" pitchFamily="18" charset="0"/>
              </a:rPr>
              <a:t> Joining the pieces is accomplished using a green triangle and a small application of wood glue. Use one corner gusset or triangle only for each “L” at this time.</a:t>
            </a:r>
            <a:br>
              <a:rPr lang="en-CA" sz="1400" dirty="0" smtClean="0">
                <a:latin typeface="Book Antiqua" pitchFamily="18" charset="0"/>
              </a:rPr>
            </a:br>
            <a:r>
              <a:rPr lang="en-CA" sz="1400" dirty="0" smtClean="0">
                <a:latin typeface="Book Antiqua" pitchFamily="18" charset="0"/>
              </a:rPr>
              <a:t>Repeat the construction and make another two “L” shapes with the same measurements..</a:t>
            </a:r>
            <a:endParaRPr lang="en-CA" sz="1400" dirty="0">
              <a:latin typeface="Book Antiqua" pitchFamily="18" charset="0"/>
              <a:cs typeface="Times New Roman" pitchFamily="18" charset="0"/>
            </a:endParaRPr>
          </a:p>
        </p:txBody>
      </p:sp>
      <p:pic>
        <p:nvPicPr>
          <p:cNvPr id="4" name="Content Placeholder 3" descr="Various 001.jpg"/>
          <p:cNvPicPr>
            <a:picLocks noGrp="1" noChangeAspect="1"/>
          </p:cNvPicPr>
          <p:nvPr>
            <p:ph idx="1"/>
          </p:nvPr>
        </p:nvPicPr>
        <p:blipFill>
          <a:blip r:embed="rId3" cstate="print"/>
          <a:stretch>
            <a:fillRect/>
          </a:stretch>
        </p:blipFill>
        <p:spPr>
          <a:xfrm>
            <a:off x="2843808" y="1772816"/>
            <a:ext cx="3394472"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CA" sz="1800" dirty="0" smtClean="0">
                <a:latin typeface="Book Antiqua" pitchFamily="18" charset="0"/>
              </a:rPr>
              <a:t/>
            </a:r>
            <a:br>
              <a:rPr lang="en-CA" sz="1800" dirty="0" smtClean="0">
                <a:latin typeface="Book Antiqua" pitchFamily="18" charset="0"/>
              </a:rPr>
            </a:br>
            <a:r>
              <a:rPr lang="en-CA" sz="1100" dirty="0" smtClean="0"/>
              <a:t/>
            </a:r>
            <a:br>
              <a:rPr lang="en-CA" sz="1100" dirty="0" smtClean="0"/>
            </a:br>
            <a:endParaRPr lang="en-CA" sz="1100" dirty="0">
              <a:latin typeface="Book Antiqua" pitchFamily="18" charset="0"/>
            </a:endParaRPr>
          </a:p>
        </p:txBody>
      </p:sp>
      <p:pic>
        <p:nvPicPr>
          <p:cNvPr id="4" name="Content Placeholder 3" descr="Various 002.jpg"/>
          <p:cNvPicPr>
            <a:picLocks noGrp="1" noChangeAspect="1"/>
          </p:cNvPicPr>
          <p:nvPr>
            <p:ph idx="1"/>
          </p:nvPr>
        </p:nvPicPr>
        <p:blipFill>
          <a:blip r:embed="rId2" cstate="print"/>
          <a:stretch>
            <a:fillRect/>
          </a:stretch>
        </p:blipFill>
        <p:spPr>
          <a:xfrm>
            <a:off x="2874244" y="1600200"/>
            <a:ext cx="3395511" cy="4525963"/>
          </a:xfrm>
        </p:spPr>
      </p:pic>
      <p:sp>
        <p:nvSpPr>
          <p:cNvPr id="5" name="Rectangle 4"/>
          <p:cNvSpPr/>
          <p:nvPr/>
        </p:nvSpPr>
        <p:spPr>
          <a:xfrm>
            <a:off x="642910" y="500043"/>
            <a:ext cx="8001056" cy="2062103"/>
          </a:xfrm>
          <a:prstGeom prst="rect">
            <a:avLst/>
          </a:prstGeom>
        </p:spPr>
        <p:txBody>
          <a:bodyPr wrap="square">
            <a:spAutoFit/>
          </a:bodyPr>
          <a:lstStyle/>
          <a:p>
            <a:pPr lvl="0" algn="ctr"/>
            <a:r>
              <a:rPr lang="en-CA" sz="1600" dirty="0" smtClean="0">
                <a:latin typeface="Book Antiqua" pitchFamily="18" charset="0"/>
              </a:rPr>
              <a:t>Glue an 8” piece into both “L” shapes made from the 3⅝” and 4” pieces.</a:t>
            </a:r>
            <a:r>
              <a:rPr lang="en-CA" sz="1600" dirty="0" smtClean="0"/>
              <a:t> </a:t>
            </a:r>
            <a:r>
              <a:rPr lang="en-CA" sz="1600" dirty="0" smtClean="0">
                <a:latin typeface="Book Antiqua" pitchFamily="18" charset="0"/>
              </a:rPr>
              <a:t>Lay it alongside the 4” side and glue it there as well as into the corner gusset. Turn the “L” shapes carefully over and glue a gusset onto the corner.</a:t>
            </a:r>
          </a:p>
          <a:p>
            <a:endParaRPr lang="en-CA" sz="1600" dirty="0" smtClean="0">
              <a:latin typeface="Book Antiqua" pitchFamily="18" charset="0"/>
            </a:endParaRPr>
          </a:p>
          <a:p>
            <a:pPr lvl="0"/>
            <a:r>
              <a:rPr lang="en-CA" sz="1600" dirty="0" smtClean="0">
                <a:latin typeface="Book Antiqua" pitchFamily="18" charset="0"/>
              </a:rPr>
              <a:t> </a:t>
            </a:r>
          </a:p>
          <a:p>
            <a:pPr lvl="0"/>
            <a:endParaRPr lang="en-US" sz="1600" dirty="0" smtClean="0">
              <a:latin typeface="Book Antiqua" pitchFamily="18" charset="0"/>
            </a:endParaRPr>
          </a:p>
          <a:p>
            <a:pPr lvl="0"/>
            <a:endParaRPr lang="en-CA" sz="1600" dirty="0" smtClean="0">
              <a:latin typeface="Book Antiqua" pitchFamily="18" charset="0"/>
            </a:endParaRPr>
          </a:p>
          <a:p>
            <a:pPr lvl="0"/>
            <a:endParaRPr lang="en-CA" sz="1600" dirty="0">
              <a:latin typeface="Book Antiqua" pitchFamily="18" charset="0"/>
            </a:endParaRPr>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868346"/>
          </a:xfrm>
        </p:spPr>
        <p:txBody>
          <a:bodyPr anchor="t">
            <a:normAutofit/>
          </a:bodyPr>
          <a:lstStyle/>
          <a:p>
            <a:r>
              <a:rPr lang="en-CA" sz="1600" dirty="0" smtClean="0">
                <a:latin typeface="Book Antiqua" pitchFamily="18" charset="0"/>
              </a:rPr>
              <a:t>Glue the “L” shapes made from the 3 ¼” and 3 ¼” pieces into the “L” shapes with the 8” pieces. Use 6 corner gussets for each frame, three on each side.</a:t>
            </a:r>
            <a:r>
              <a:rPr lang="en-CA" sz="1600" dirty="0" smtClean="0"/>
              <a:t/>
            </a:r>
            <a:br>
              <a:rPr lang="en-CA" sz="1600" dirty="0" smtClean="0"/>
            </a:br>
            <a:endParaRPr lang="en-CA" sz="1600" dirty="0">
              <a:latin typeface="Book Antiqua" pitchFamily="18" charset="0"/>
            </a:endParaRPr>
          </a:p>
        </p:txBody>
      </p:sp>
      <p:pic>
        <p:nvPicPr>
          <p:cNvPr id="4" name="Content Placeholder 3" descr="Various 003.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057320"/>
          </a:xfrm>
        </p:spPr>
        <p:txBody>
          <a:bodyPr anchor="t">
            <a:normAutofit fontScale="90000"/>
          </a:bodyPr>
          <a:lstStyle/>
          <a:p>
            <a:pPr lvl="0"/>
            <a:r>
              <a:rPr lang="en-CA" sz="1800" dirty="0" smtClean="0">
                <a:latin typeface="Book Antiqua" pitchFamily="18" charset="0"/>
              </a:rPr>
              <a:t>Connect the uprights to one of the frames by first making three “double-corner” gussets. These “double-corner” gussets are glued to three corners to form holders for the uprights. Use two corner gussets folded in the middle for each upright</a:t>
            </a:r>
            <a:r>
              <a:rPr lang="en-CA" sz="1600" dirty="0" smtClean="0">
                <a:latin typeface="Book Antiqua" pitchFamily="18" charset="0"/>
              </a:rPr>
              <a:t/>
            </a:r>
            <a:br>
              <a:rPr lang="en-CA" sz="1600" dirty="0" smtClean="0">
                <a:latin typeface="Book Antiqua" pitchFamily="18" charset="0"/>
              </a:rPr>
            </a:br>
            <a:endParaRPr lang="en-CA" sz="1600" dirty="0">
              <a:latin typeface="Book Antiqua" pitchFamily="18" charset="0"/>
            </a:endParaRPr>
          </a:p>
        </p:txBody>
      </p:sp>
      <p:pic>
        <p:nvPicPr>
          <p:cNvPr id="4" name="Content Placeholder 3" descr="Various 004.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11222"/>
          </a:xfrm>
        </p:spPr>
        <p:txBody>
          <a:bodyPr anchor="t">
            <a:normAutofit fontScale="90000"/>
          </a:bodyPr>
          <a:lstStyle/>
          <a:p>
            <a:r>
              <a:rPr lang="en-CA" sz="1800" dirty="0" smtClean="0">
                <a:latin typeface="Book Antiqua" pitchFamily="18" charset="0"/>
              </a:rPr>
              <a:t>Once the holders are in place and they are dry, glue a 3 ¼” piece into each to form an upright perpendicular to the frame. There will be three uprights on the frame.</a:t>
            </a:r>
            <a:br>
              <a:rPr lang="en-CA" sz="1800" dirty="0" smtClean="0">
                <a:latin typeface="Book Antiqua" pitchFamily="18" charset="0"/>
              </a:rPr>
            </a:br>
            <a:r>
              <a:rPr lang="en-CA" sz="1800" dirty="0" smtClean="0">
                <a:latin typeface="Book Antiqua" pitchFamily="18" charset="0"/>
              </a:rPr>
              <a:t> Three more “double-corner” gussets are glued to the corners of the second frame.</a:t>
            </a:r>
            <a:r>
              <a:rPr lang="en-CA" sz="1600" dirty="0" smtClean="0"/>
              <a:t/>
            </a:r>
            <a:br>
              <a:rPr lang="en-CA" sz="1600" dirty="0" smtClean="0"/>
            </a:br>
            <a:r>
              <a:rPr lang="en-CA" sz="1600" dirty="0" smtClean="0"/>
              <a:t/>
            </a:r>
            <a:br>
              <a:rPr lang="en-CA" sz="1600" dirty="0" smtClean="0"/>
            </a:br>
            <a:endParaRPr lang="en-CA" sz="1600" dirty="0">
              <a:latin typeface="Book Antiqua" pitchFamily="18" charset="0"/>
            </a:endParaRPr>
          </a:p>
        </p:txBody>
      </p:sp>
      <p:pic>
        <p:nvPicPr>
          <p:cNvPr id="4" name="Content Placeholder 3" descr="Various 005.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1440</Words>
  <Application>Microsoft Office PowerPoint</Application>
  <PresentationFormat>On-screen Show (4:3)</PresentationFormat>
  <Paragraphs>81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Lifter </vt:lpstr>
      <vt:lpstr>Contents of the Workshop-Lifter Kit</vt:lpstr>
      <vt:lpstr>Cutting list for Workshop Lifter</vt:lpstr>
      <vt:lpstr>Assembly plans for slides 5 - 8</vt:lpstr>
      <vt:lpstr>Glue a 3 ¼” piece to another 3 ¼” piece and then glue a 3⅝” piece to a 4” piece to form two “L” shapes. The smaller “L” will measure 3¼” by 3⅝” externally and the larger “L” will measure 4” by 4” externally.  Joining the pieces is accomplished using a green triangle and a small application of wood glue. Use one corner gusset or triangle only for each “L” at this time. Repeat the construction and make another two “L” shapes with the same measurements..</vt:lpstr>
      <vt:lpstr>  </vt:lpstr>
      <vt:lpstr>Glue the “L” shapes made from the 3 ¼” and 3 ¼” pieces into the “L” shapes with the 8” pieces. Use 6 corner gussets for each frame, three on each side. </vt:lpstr>
      <vt:lpstr>Connect the uprights to one of the frames by first making three “double-corner” gussets. These “double-corner” gussets are glued to three corners to form holders for the uprights. Use two corner gussets folded in the middle for each upright </vt:lpstr>
      <vt:lpstr>Once the holders are in place and they are dry, glue a 3 ¼” piece into each to form an upright perpendicular to the frame. There will be three uprights on the frame.  Three more “double-corner” gussets are glued to the corners of the second frame.  </vt:lpstr>
      <vt:lpstr>Once the uprights are glued in place and their glue is dry, the second frame can be glued into position. It is “berthed” with the uprights on the first frame and glued in place at each corner. A 4” piece is glued into place “behind” the 8” pieces using 2 corner gussets on each of the two corners.   </vt:lpstr>
      <vt:lpstr>Glue an axle holder with a hole in it to the structure 2 ½” from the edge furthest from the 8” pieces. First mark the axle holder where the centre of the hole joins the middle of the longest side. Use this to align with the measure of 2 ½” on the structure. </vt:lpstr>
      <vt:lpstr>Using the same measurement glue another axle holder to the other side of the structure and before it dries check that a dowel or axle, passing through both holes of the axle holders, is perpendicular to the structure and parallel to the 4” piece. Glue an axle holder on the inside of the frame on both sides and use an axle to ensure smooth rotation. </vt:lpstr>
      <vt:lpstr>Glue an axle holder onto the outside of an 8” support so that the centre of the hole is 1 ½” from the end and the hole points away from the structure.</vt:lpstr>
      <vt:lpstr>Using the same technique and using a 5”axle to check alignment, glue another axle holder on the opposite side. The axle should also be parallel to the 4” piece. Then glue two other axle holders on the insides of each 8” support. Once again check alignment using a 5” axle.  </vt:lpstr>
      <vt:lpstr>Glue together three 1” pieces using glue between the pieces. Glue a corner triangular gusset to a largest surface, cutting the excess corner and gluing it into the gap. Glue two axle holders to opposite sides and trim. The holes of the axle holders should stand above the larger surface that does not have the corner gusset glued to it. This is the platform that will hold the acting syringe.   </vt:lpstr>
      <vt:lpstr>Once everything is dry test in the structure using the 5”axle and ensure smooth rotation. </vt:lpstr>
      <vt:lpstr>Make the arm by connecting two 8” pieces and two 1 ½” pieces. Use 8 corner gussets – four on each side. </vt:lpstr>
      <vt:lpstr>On this 8” by 2 ¼” frame glue an axle holder in place so that its smallest angle touches the corner of the frame. Use a 5” axle to align and glue another axle holder on the outside of the opposite side. Test that the 5”axle sits across the frame parallel to the shortest end. </vt:lpstr>
      <vt:lpstr>Glue another axle holder in place so that its smallest angle touches the other smallest angle of the first axle holder glued to the frame. In the same way and using the 3” axle align and glue in place another axle holder on the outside of the opposite side. Follow by aligning and gluing in place two more axle holders on the inside of the frame. The four axle holders must allow for a smooth rotation by the 3 “axle.  </vt:lpstr>
      <vt:lpstr>There are a number of steps in assembling the mechanism. The first is to identify the syringe that has a hole drilled in its plunger. The 3” axle fits through this hole and should turn in it. The axle and plunger fit between the double axle holders on the 8” arm and the outside, protruding axle is secured using a mini-washer on each end.  </vt:lpstr>
      <vt:lpstr>Remove the backing from the syringe clip to reveal a sticky pad. Carefully place the pad onto the green surface of the platform made from 1”pieces and apply some pressure until the clip is secure. Place the barrel of the syringe into the clip so that the clip aligns with the ’15’  mark or thereabouts and the lip stands proud.  </vt:lpstr>
      <vt:lpstr>Mount the syringe platform onto the structure so the lip points toward the 8” uprights and the barrel is above the axle. Secure with four mini-washers, two securing the syringe platform and two securing the axle ends on the outside of the structure. </vt:lpstr>
      <vt:lpstr>Carefully insert the plunger into the barrel of the syringe until the holes at the end align with the holes in the axle holders glued to the 8” uprights on the structure. Once aligned, carefully insert the axle through all six holes. The axle is secured with a mini-washer at each end. </vt:lpstr>
      <vt:lpstr>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vt:lpstr>
      <vt:lpstr>LIFTER - open</vt:lpstr>
      <vt:lpstr>LIFTER - closed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Lifter - Prototype</dc:title>
  <dc:creator>Stephen J. Rogers</dc:creator>
  <cp:lastModifiedBy>Steve</cp:lastModifiedBy>
  <cp:revision>57</cp:revision>
  <dcterms:created xsi:type="dcterms:W3CDTF">2010-01-26T18:52:24Z</dcterms:created>
  <dcterms:modified xsi:type="dcterms:W3CDTF">2012-03-30T14:04:29Z</dcterms:modified>
</cp:coreProperties>
</file>